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313" r:id="rId5"/>
    <p:sldId id="472" r:id="rId6"/>
    <p:sldId id="474" r:id="rId7"/>
    <p:sldId id="482" r:id="rId8"/>
    <p:sldId id="548" r:id="rId9"/>
    <p:sldId id="484" r:id="rId10"/>
    <p:sldId id="485" r:id="rId11"/>
    <p:sldId id="481" r:id="rId12"/>
    <p:sldId id="465" r:id="rId13"/>
    <p:sldId id="471" r:id="rId14"/>
    <p:sldId id="479" r:id="rId15"/>
    <p:sldId id="549" r:id="rId16"/>
    <p:sldId id="430" r:id="rId17"/>
    <p:sldId id="475" r:id="rId18"/>
    <p:sldId id="331" r:id="rId19"/>
    <p:sldId id="477" r:id="rId20"/>
    <p:sldId id="269" r:id="rId21"/>
    <p:sldId id="480" r:id="rId22"/>
    <p:sldId id="427" r:id="rId23"/>
    <p:sldId id="389" r:id="rId24"/>
    <p:sldId id="312" r:id="rId25"/>
  </p:sldIdLst>
  <p:sldSz cx="12192000" cy="6858000"/>
  <p:notesSz cx="6858000" cy="981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a Dobrilova" initials="ID" lastIdx="1" clrIdx="0">
    <p:extLst>
      <p:ext uri="{19B8F6BF-5375-455C-9EA6-DF929625EA0E}">
        <p15:presenceInfo xmlns:p15="http://schemas.microsoft.com/office/powerpoint/2012/main" userId="Ina Dobrilova" providerId="None"/>
      </p:ext>
    </p:extLst>
  </p:cmAuthor>
  <p:cmAuthor id="2" name="Mihail Valkov" initials="MV" lastIdx="1" clrIdx="1">
    <p:extLst>
      <p:ext uri="{19B8F6BF-5375-455C-9EA6-DF929625EA0E}">
        <p15:presenceInfo xmlns:p15="http://schemas.microsoft.com/office/powerpoint/2012/main" userId="S::mihail@telerikacademy.com::8487370d-b9d1-47d3-9bb6-2569387f36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F4F4"/>
    <a:srgbClr val="F8F8F8"/>
    <a:srgbClr val="3434DB"/>
    <a:srgbClr val="2525CC"/>
    <a:srgbClr val="121163"/>
    <a:srgbClr val="F3F5F7"/>
    <a:srgbClr val="384361"/>
    <a:srgbClr val="21FF06"/>
    <a:srgbClr val="57A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B6BBF-37EE-4500-97BF-F91EDD4E1BA6}" v="240" dt="2022-01-20T12:37:37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69975" autoAdjust="0"/>
  </p:normalViewPr>
  <p:slideViewPr>
    <p:cSldViewPr snapToGrid="0" snapToObjects="1">
      <p:cViewPr varScale="1">
        <p:scale>
          <a:sx n="79" d="100"/>
          <a:sy n="79" d="100"/>
        </p:scale>
        <p:origin x="16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A3C4-A27D-5D45-BE42-434B5B462BC0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3196-C59C-C24A-9058-A52F28E3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70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6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5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248285" algn="l">
              <a:lnSpc>
                <a:spcPct val="110000"/>
              </a:lnSpc>
            </a:pPr>
            <a:endParaRPr lang="ru-RU" u="none" kern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06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9D53FD-C75F-4A48-918A-170A6F2FD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12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31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72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48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99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8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53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47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8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13196-C59C-C24A-9058-A52F28E36E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bg-BG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7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96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13196-C59C-C24A-9058-A52F28E36E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9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CBA91-755B-D14C-BD88-57619FD28B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4790" b="1648"/>
          <a:stretch/>
        </p:blipFill>
        <p:spPr>
          <a:xfrm>
            <a:off x="4090171" y="1"/>
            <a:ext cx="810182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462" y="3925664"/>
            <a:ext cx="10839448" cy="68694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5400" b="1" i="0" dirty="0">
                <a:latin typeface="Montserrat" pitchFamily="2" charset="77"/>
              </a:defRPr>
            </a:lvl1pPr>
          </a:lstStyle>
          <a:p>
            <a:pPr lvl="0"/>
            <a:r>
              <a:rPr lang="en-US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1462" y="4755488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Montserrat Medium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change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1462" y="5344894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4204" y="6979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5DF3D1-980D-DA48-8988-CC3978D822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462" y="882623"/>
            <a:ext cx="2588138" cy="6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tx2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38DB9-6127-C94F-9F32-6C9C3013D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1" y="6287520"/>
            <a:ext cx="1193143" cy="3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4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E02726-50FB-1043-BC47-DEA8B6928F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817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2F0BCC-37C4-1E45-A946-30A1E3FB0E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81700" y="3429000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B61170E-9B28-2C41-B26B-4298B3919C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39100" y="3429000"/>
            <a:ext cx="41529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3E3BF9F-69E6-C241-BF79-C474279DAD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39100" y="1354568"/>
            <a:ext cx="20955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20C359BF-1527-7C4F-BAAE-ADAE83D970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34600" y="1341316"/>
            <a:ext cx="2057400" cy="207498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000D05E-3406-8242-A0C2-B09FCB0DF8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80126" y="0"/>
            <a:ext cx="2095500" cy="380706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9F768C-D28F-3C47-9E64-D22F6F97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72299-735B-7F44-A913-394BF9810C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3820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7045-3C25-7442-B8CB-A3B3643C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4332357"/>
            <a:ext cx="4806948" cy="1285172"/>
          </a:xfrm>
        </p:spPr>
        <p:txBody>
          <a:bodyPr anchor="t"/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322D1-1E84-8041-B445-E425C7677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46006E-F03B-A142-80A0-86ACA3F20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300" y="1"/>
            <a:ext cx="20574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C8937D-EFE9-3A4F-9D78-0F72A9AB0A1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0" y="1"/>
            <a:ext cx="2095500" cy="39200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11BE44F-D177-4841-8F26-9E2D51A7C7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32900" y="1"/>
            <a:ext cx="2057400" cy="2158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EE22B950-13A1-694B-BA98-BA455870156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90300" y="1"/>
            <a:ext cx="2057400" cy="29717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64796AF2-27F1-704F-AC48-D179D93ACD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59100" y="1"/>
            <a:ext cx="2095500" cy="3615266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30AE61F-2B58-304B-B742-845B0475D6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000" y="1"/>
            <a:ext cx="2057400" cy="304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1E256C9-7415-E048-9946-91634EF270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181100" y="2"/>
            <a:ext cx="2057400" cy="2683932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6B52D1-A8A9-9448-A9B2-B2C6F1AEE2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3100" y="4331654"/>
            <a:ext cx="5867400" cy="1285876"/>
          </a:xfrm>
        </p:spPr>
        <p:txBody>
          <a:bodyPr anchor="t">
            <a:noAutofit/>
          </a:bodyPr>
          <a:lstStyle>
            <a:lvl1pPr marL="0" indent="0">
              <a:buNone/>
              <a:defRPr sz="3200"/>
            </a:lvl1pPr>
            <a:lvl2pPr marL="360000" indent="0">
              <a:buNone/>
              <a:defRPr sz="2400"/>
            </a:lvl2pPr>
            <a:lvl3pPr marL="734400" indent="0">
              <a:buNone/>
              <a:defRPr sz="1800"/>
            </a:lvl3pPr>
            <a:lvl4pPr marL="1047600" indent="0">
              <a:buNone/>
              <a:defRPr sz="1600"/>
            </a:lvl4pPr>
            <a:lvl5pPr marL="1360800" indent="0">
              <a:buNone/>
              <a:defRPr sz="1400"/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C35029-333B-ED41-A36D-94B008D03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926" y="6319756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4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854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r Highlight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дата 3">
            <a:extLst>
              <a:ext uri="{FF2B5EF4-FFF2-40B4-BE49-F238E27FC236}">
                <a16:creationId xmlns:a16="http://schemas.microsoft.com/office/drawing/2014/main" id="{D6BE3A7E-B315-42C1-9046-436867EF181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fld id="{B25F73C5-2D0A-4B8B-8297-535EC6C0052D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7" name="Контейнер за долния колонтитул 4">
            <a:extLst>
              <a:ext uri="{FF2B5EF4-FFF2-40B4-BE49-F238E27FC236}">
                <a16:creationId xmlns:a16="http://schemas.microsoft.com/office/drawing/2014/main" id="{8A530FAC-6D7C-4D79-A0AA-91B33CE4BF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52400" y="152400"/>
            <a:ext cx="0" cy="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99854-1356-A143-B897-88FB812C9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9227" t="-7064" r="18964" b="47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AD023BE5-AAA3-4540-B4F6-D2918828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BA27838-66FF-3E47-9AE0-D83297E76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4894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- 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9638F-BD24-3641-BED3-DF0976C563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0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clusion - Logo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3063EA-2B37-D440-A927-0755DC2B6A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6000" y="2762250"/>
            <a:ext cx="508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85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r Highlight - l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4A1230-9F08-964F-9CF7-5B000D69A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382" t="-157" r="19400" b="47575"/>
          <a:stretch/>
        </p:blipFill>
        <p:spPr>
          <a:xfrm>
            <a:off x="0" y="730828"/>
            <a:ext cx="12192000" cy="6108700"/>
          </a:xfrm>
          <a:prstGeom prst="rect">
            <a:avLst/>
          </a:prstGeom>
        </p:spPr>
      </p:pic>
      <p:sp>
        <p:nvSpPr>
          <p:cNvPr id="17" name="Title 10">
            <a:extLst>
              <a:ext uri="{FF2B5EF4-FFF2-40B4-BE49-F238E27FC236}">
                <a16:creationId xmlns:a16="http://schemas.microsoft.com/office/drawing/2014/main" id="{B5FD804F-A9AF-734B-A678-7C5F08B1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600" y="2997000"/>
            <a:ext cx="9826920" cy="878569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6640724-15EB-2349-AD1A-71A87AC47773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1184223" y="3897000"/>
            <a:ext cx="9826920" cy="584775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360000" indent="0">
              <a:buNone/>
              <a:defRPr/>
            </a:lvl2pPr>
            <a:lvl3pPr marL="734400" indent="0">
              <a:buNone/>
              <a:defRPr/>
            </a:lvl3pPr>
            <a:lvl4pPr marL="1047600" indent="0">
              <a:buNone/>
              <a:defRPr/>
            </a:lvl4pPr>
            <a:lvl5pPr marL="1360800" indent="0">
              <a:buNone/>
              <a:defRPr/>
            </a:lvl5pPr>
          </a:lstStyle>
          <a:p>
            <a:pPr lvl="0"/>
            <a:r>
              <a:rPr lang="en-US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346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3A127B-5C64-4B45-AFE1-F52551E0D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</a:blip>
          <a:srcRect t="9724" r="25955" b="1648"/>
          <a:stretch/>
        </p:blipFill>
        <p:spPr>
          <a:xfrm>
            <a:off x="5891213" y="0"/>
            <a:ext cx="63007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950672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4500" y="1862138"/>
            <a:ext cx="9024938" cy="4338637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9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9D777C-75FA-6140-A3BE-B79F1FBF9E3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0000" y="1620000"/>
            <a:ext cx="5478462" cy="4260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92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9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9EAAEA-4FC8-1A49-A032-A85EE2EF03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999" y="2235200"/>
            <a:ext cx="3420000" cy="36328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65AB05-EFCC-4240-836B-350DF3749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6" y="6287520"/>
            <a:ext cx="1193209" cy="313217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7E683F7-8205-D34B-9E82-0CE31FD9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14C5166-F26D-3F4C-ABE2-BBACF5CA9A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01359" y="2235200"/>
            <a:ext cx="3420000" cy="36328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1823BC2-F6C1-3441-9BBF-79626D0305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70719" y="2235200"/>
            <a:ext cx="3420000" cy="36328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163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4DC48-169D-FA40-AC83-1C02D7433B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2000" y="1620000"/>
            <a:ext cx="10980000" cy="435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6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5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C2C58-192F-FE4B-B52B-7C25E250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6000"/>
            <a:ext cx="11160000" cy="97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3D884-BFED-FF4D-9808-561D17C54D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96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77DEF-517B-8648-BBAE-CCC03B7D7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50" y="6287520"/>
            <a:ext cx="1193209" cy="313217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A6CCCF5-833C-D740-8E51-2430ED28D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1" y="0"/>
            <a:ext cx="8305800" cy="3429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B5657A3-95CB-CA45-8B58-727429C4F7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2138900"/>
            <a:ext cx="5067300" cy="47191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0" y="3960000"/>
            <a:ext cx="6264000" cy="1260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BB550-A26A-3E49-BE52-BDB679D8F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DBF128F-CE5C-5E49-B85E-CDA8AC6FDC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67299" y="2727297"/>
            <a:ext cx="6210301" cy="3315694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6F5648-7B8B-4342-8CF7-94A111AC53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24701" y="0"/>
            <a:ext cx="5067300" cy="3429000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BEB72-971E-9F46-8005-E05D5C4B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1315125"/>
            <a:ext cx="6417856" cy="1285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59428C-EB5C-C34F-AAB8-22239518C1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513" y="3124200"/>
            <a:ext cx="3811587" cy="2918791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D9A66-D4A4-2B41-9EC9-8597FFDD2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Background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5BC11D-BE5A-424A-9911-7A64B51921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E6D2-8CF7-E54C-B420-6CF32855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19" y="3960000"/>
            <a:ext cx="6417856" cy="1285172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E4E308-055B-8A4F-BFE6-00DF9502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87050" y="6287520"/>
            <a:ext cx="1193209" cy="3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3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2035535"/>
            <a:ext cx="11210923" cy="4141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slide 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1176" y="6516569"/>
            <a:ext cx="600075" cy="232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49A36-1DB3-428D-BF60-872A1556A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6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75" r:id="rId4"/>
    <p:sldLayoutId id="2147483663" r:id="rId5"/>
    <p:sldLayoutId id="2147483678" r:id="rId6"/>
    <p:sldLayoutId id="2147483665" r:id="rId7"/>
    <p:sldLayoutId id="2147483671" r:id="rId8"/>
    <p:sldLayoutId id="2147483669" r:id="rId9"/>
    <p:sldLayoutId id="2147483674" r:id="rId10"/>
    <p:sldLayoutId id="2147483670" r:id="rId11"/>
    <p:sldLayoutId id="2147483672" r:id="rId12"/>
    <p:sldLayoutId id="2147483676" r:id="rId13"/>
    <p:sldLayoutId id="2147483667" r:id="rId14"/>
    <p:sldLayoutId id="2147483677" r:id="rId15"/>
    <p:sldLayoutId id="2147483679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u="none" kern="1200" spc="-100" baseline="0">
          <a:solidFill>
            <a:schemeClr val="tx1"/>
          </a:solidFill>
          <a:latin typeface="Montserrat" pitchFamily="2" charset="77"/>
          <a:ea typeface="Lato Black" panose="020F0502020204030203" pitchFamily="34" charset="0"/>
          <a:cs typeface="Lato Black" panose="020F0502020204030203" pitchFamily="34" charset="0"/>
        </a:defRPr>
      </a:lvl1pPr>
    </p:titleStyle>
    <p:bodyStyle>
      <a:lvl1pPr marL="248400" indent="-248400" algn="l" defTabSz="9144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3600" kern="1200" spc="-80" baseline="0">
          <a:solidFill>
            <a:schemeClr val="tx1"/>
          </a:solidFill>
          <a:latin typeface="Montserrat" pitchFamily="2" charset="77"/>
          <a:ea typeface="Open Sans Light" panose="020B0306030504020204" pitchFamily="34" charset="0"/>
          <a:cs typeface="Arial" panose="020B0604020202020204" pitchFamily="34" charset="0"/>
        </a:defRPr>
      </a:lvl1pPr>
      <a:lvl2pPr marL="576000" indent="-21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/>
        <a:buChar char="•"/>
        <a:tabLst>
          <a:tab pos="301752" algn="l"/>
        </a:tabLst>
        <a:defRPr sz="2800" kern="1200" spc="-80" baseline="0">
          <a:solidFill>
            <a:srgbClr val="21242C"/>
          </a:solidFill>
          <a:latin typeface="Montserrat" pitchFamily="2" charset="77"/>
          <a:ea typeface="Open Sans Light" panose="020B0306030504020204" pitchFamily="34" charset="0"/>
          <a:cs typeface="Arial" panose="020B0604020202020204" pitchFamily="34" charset="0"/>
        </a:defRPr>
      </a:lvl2pPr>
      <a:lvl3pPr marL="788400" indent="-1404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2000" kern="1200" spc="-80" baseline="0">
          <a:solidFill>
            <a:srgbClr val="21242C"/>
          </a:solidFill>
          <a:latin typeface="Montserrat" pitchFamily="2" charset="77"/>
          <a:ea typeface="Arial" panose="020B0604020202020204" pitchFamily="34" charset="0"/>
          <a:cs typeface="Arial" panose="020B0604020202020204" pitchFamily="34" charset="0"/>
        </a:defRPr>
      </a:lvl3pPr>
      <a:lvl4pPr marL="11520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800" kern="1200" spc="-80" baseline="0">
          <a:solidFill>
            <a:srgbClr val="21242C"/>
          </a:solidFill>
          <a:latin typeface="Montserrat" pitchFamily="2" charset="77"/>
          <a:ea typeface="Arial" panose="020B0604020202020204" pitchFamily="34" charset="0"/>
          <a:cs typeface="Arial" panose="020B0604020202020204" pitchFamily="34" charset="0"/>
        </a:defRPr>
      </a:lvl4pPr>
      <a:lvl5pPr marL="1465200" indent="-104400" algn="l" defTabSz="914400" rtl="0" eaLnBrk="1" latinLnBrk="0" hangingPunct="1">
        <a:lnSpc>
          <a:spcPct val="120000"/>
        </a:lnSpc>
        <a:spcBef>
          <a:spcPts val="500"/>
        </a:spcBef>
        <a:buClr>
          <a:schemeClr val="accent2"/>
        </a:buClr>
        <a:buSzPct val="80000"/>
        <a:buFont typeface="Arial" panose="020B0604020202020204" pitchFamily="34" charset="0"/>
        <a:buChar char="•"/>
        <a:defRPr sz="1600" kern="1200" spc="-80" baseline="0">
          <a:solidFill>
            <a:srgbClr val="21242C"/>
          </a:solidFill>
          <a:latin typeface="Montserrat" pitchFamily="2" charset="77"/>
          <a:ea typeface="Arial" panose="020B0604020202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3DF15-B76D-4D16-9FBB-675AB404D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" b="7996"/>
          <a:stretch/>
        </p:blipFill>
        <p:spPr>
          <a:xfrm>
            <a:off x="0" y="-44941"/>
            <a:ext cx="12348041" cy="6902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98FAD1-9A81-4165-B6AF-D71E96421274}"/>
              </a:ext>
            </a:extLst>
          </p:cNvPr>
          <p:cNvSpPr txBox="1">
            <a:spLocks/>
          </p:cNvSpPr>
          <p:nvPr/>
        </p:nvSpPr>
        <p:spPr>
          <a:xfrm>
            <a:off x="915273" y="4350766"/>
            <a:ext cx="7123429" cy="77533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u="none" kern="1200" spc="-100" baseline="0">
                <a:solidFill>
                  <a:schemeClr val="tx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Montserrat"/>
                <a:ea typeface="Lato Heavy" panose="020F0502020204030203" pitchFamily="34" charset="0"/>
                <a:cs typeface="Lato Heavy" panose="020F0502020204030203" pitchFamily="34" charset="0"/>
              </a:rPr>
              <a:t>Welcome to the World of Programming!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80A3-68A4-2049-8EA2-2A1B8DCD5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587" y="746250"/>
            <a:ext cx="2120900" cy="5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4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948CE11-0074-448F-B244-6D25CA12F6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" r="6680" b="-1"/>
          <a:stretch/>
        </p:blipFill>
        <p:spPr>
          <a:xfrm>
            <a:off x="1755178" y="-1688"/>
            <a:ext cx="12194997" cy="6859688"/>
          </a:xfr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34D79B-B64E-455A-88E1-596919C9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12" y="1447236"/>
            <a:ext cx="5411988" cy="30079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“The beginning is always the hardest, but Telerik Academy knows the shortest path to your successful IT career.”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F5436-FE0D-4DDD-BD6D-85D718A04A63}"/>
              </a:ext>
            </a:extLst>
          </p:cNvPr>
          <p:cNvSpPr txBox="1"/>
          <p:nvPr/>
        </p:nvSpPr>
        <p:spPr>
          <a:xfrm>
            <a:off x="1929113" y="4085863"/>
            <a:ext cx="47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20B16"/>
                </a:solidFill>
                <a:effectLst/>
                <a:latin typeface="Montserrat" panose="00000500000000000000" pitchFamily="2" charset="0"/>
              </a:rPr>
              <a:t> Alek Hristov, Senior Software Engineer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4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quarter" idx="13"/>
          </p:nvPr>
        </p:nvSpPr>
        <p:spPr>
          <a:xfrm>
            <a:off x="432000" y="1174694"/>
            <a:ext cx="7028974" cy="49544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8285" indent="-248285"/>
            <a:r>
              <a:rPr lang="en-GB" sz="2800" dirty="0">
                <a:cs typeface="Arial"/>
              </a:rPr>
              <a:t>Group of </a:t>
            </a:r>
            <a:r>
              <a:rPr lang="en-GB" sz="2800" b="1" dirty="0">
                <a:cs typeface="Arial"/>
              </a:rPr>
              <a:t>40-45 students </a:t>
            </a:r>
            <a:r>
              <a:rPr lang="en-GB" sz="2800" dirty="0">
                <a:cs typeface="Arial"/>
              </a:rPr>
              <a:t>with personalized training approach and individual development plans</a:t>
            </a:r>
          </a:p>
          <a:p>
            <a:pPr marL="248285" indent="-248285"/>
            <a:r>
              <a:rPr lang="en-GB" sz="2800" b="1" dirty="0">
                <a:cs typeface="Arial"/>
              </a:rPr>
              <a:t>800+ hours </a:t>
            </a:r>
            <a:r>
              <a:rPr lang="en-GB" sz="2800" dirty="0">
                <a:cs typeface="Arial"/>
              </a:rPr>
              <a:t>of </a:t>
            </a:r>
            <a:r>
              <a:rPr lang="en-US" sz="2800" dirty="0">
                <a:cs typeface="Arial"/>
              </a:rPr>
              <a:t>engaging learning content, trainer-guided practical experience and hands-on problem solving of real-life challenges</a:t>
            </a:r>
          </a:p>
          <a:p>
            <a:pPr marL="248285" indent="-248285"/>
            <a:r>
              <a:rPr lang="en-GB" sz="2800" dirty="0">
                <a:cs typeface="Arial"/>
              </a:rPr>
              <a:t>Soft</a:t>
            </a:r>
            <a:r>
              <a:rPr lang="bg-BG" sz="2800" dirty="0">
                <a:cs typeface="Arial"/>
              </a:rPr>
              <a:t> </a:t>
            </a:r>
            <a:r>
              <a:rPr lang="en-GB" sz="2800" dirty="0">
                <a:cs typeface="Arial"/>
              </a:rPr>
              <a:t>skills</a:t>
            </a:r>
            <a:r>
              <a:rPr lang="bg-BG" sz="2800" dirty="0">
                <a:cs typeface="Arial"/>
              </a:rPr>
              <a:t> </a:t>
            </a:r>
            <a:r>
              <a:rPr lang="en-GB" sz="2800" dirty="0">
                <a:cs typeface="Arial"/>
              </a:rPr>
              <a:t>sessions</a:t>
            </a:r>
          </a:p>
          <a:p>
            <a:pPr marL="248285" indent="-248285"/>
            <a:r>
              <a:rPr lang="en-US" sz="2800" dirty="0">
                <a:cs typeface="Arial"/>
              </a:rPr>
              <a:t>Mentor programs</a:t>
            </a:r>
            <a:endParaRPr lang="en-GB" sz="2800" dirty="0">
              <a:cs typeface="Arial"/>
            </a:endParaRPr>
          </a:p>
          <a:p>
            <a:pPr marL="248285" indent="-248285"/>
            <a:r>
              <a:rPr lang="en-US" sz="2800" dirty="0">
                <a:cs typeface="Arial"/>
              </a:rPr>
              <a:t>An inside look into the IT industry</a:t>
            </a:r>
          </a:p>
          <a:p>
            <a:pPr marL="248285" indent="-248285"/>
            <a:endParaRPr lang="en-US" sz="2800" dirty="0"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8430" y="202694"/>
            <a:ext cx="7762143" cy="972000"/>
          </a:xfrm>
        </p:spPr>
        <p:txBody>
          <a:bodyPr>
            <a:normAutofit/>
          </a:bodyPr>
          <a:lstStyle/>
          <a:p>
            <a:r>
              <a:rPr lang="en-US" sz="4000" dirty="0">
                <a:cs typeface="Arial"/>
              </a:rPr>
              <a:t>But also…</a:t>
            </a:r>
          </a:p>
        </p:txBody>
      </p:sp>
      <p:pic>
        <p:nvPicPr>
          <p:cNvPr id="3" name="Picture 2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A3A9BC7-D885-4D45-BF8D-213070C3C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2"/>
          <a:stretch/>
        </p:blipFill>
        <p:spPr>
          <a:xfrm>
            <a:off x="7896314" y="0"/>
            <a:ext cx="429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quarter" idx="13"/>
          </p:nvPr>
        </p:nvSpPr>
        <p:spPr>
          <a:xfrm>
            <a:off x="432000" y="1174694"/>
            <a:ext cx="7028974" cy="49544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8285" indent="-248285">
              <a:lnSpc>
                <a:spcPct val="110000"/>
              </a:lnSpc>
            </a:pPr>
            <a:r>
              <a:rPr lang="en-US" sz="2800" dirty="0">
                <a:latin typeface="Montserrat"/>
                <a:cs typeface="Arial"/>
              </a:rPr>
              <a:t>Learning format</a:t>
            </a:r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Both in-home and in-class activities</a:t>
            </a:r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Buddy groups of </a:t>
            </a:r>
            <a:r>
              <a:rPr lang="bg-BG" sz="2000" dirty="0">
                <a:latin typeface="Montserrat"/>
                <a:cs typeface="Arial"/>
              </a:rPr>
              <a:t>6</a:t>
            </a:r>
            <a:r>
              <a:rPr lang="en-US" sz="2000" dirty="0">
                <a:latin typeface="Montserrat"/>
                <a:cs typeface="Arial"/>
              </a:rPr>
              <a:t>-</a:t>
            </a:r>
            <a:r>
              <a:rPr lang="bg-BG" sz="2000" dirty="0">
                <a:latin typeface="Montserrat"/>
                <a:cs typeface="Arial"/>
              </a:rPr>
              <a:t>7</a:t>
            </a:r>
            <a:r>
              <a:rPr lang="en-US" sz="2000" dirty="0">
                <a:latin typeface="Montserrat"/>
                <a:cs typeface="Arial"/>
              </a:rPr>
              <a:t> people / Teams of 2-3</a:t>
            </a:r>
            <a:endParaRPr lang="en-US" dirty="0"/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Group challenges and team projects</a:t>
            </a:r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Technical and soft-skills guidance</a:t>
            </a:r>
            <a:endParaRPr lang="en-US" sz="2800" dirty="0">
              <a:latin typeface="Montserrat"/>
              <a:cs typeface="Arial"/>
            </a:endParaRPr>
          </a:p>
          <a:p>
            <a:pPr marL="248285" indent="-248285">
              <a:lnSpc>
                <a:spcPct val="110000"/>
              </a:lnSpc>
            </a:pPr>
            <a:r>
              <a:rPr lang="en-US" sz="2800" dirty="0">
                <a:latin typeface="Montserrat"/>
                <a:cs typeface="Arial"/>
              </a:rPr>
              <a:t>Progress assessment</a:t>
            </a:r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Individual progress reports, peer feedback</a:t>
            </a:r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Continuous use of quizzes, tasks, workshops and projects</a:t>
            </a:r>
            <a:endParaRPr lang="en-US" dirty="0"/>
          </a:p>
          <a:p>
            <a:pPr marL="575310" lvl="1" indent="-248285">
              <a:lnSpc>
                <a:spcPct val="110000"/>
              </a:lnSpc>
            </a:pPr>
            <a:r>
              <a:rPr lang="en-US" sz="2000" dirty="0">
                <a:latin typeface="Montserrat"/>
                <a:cs typeface="Arial"/>
              </a:rPr>
              <a:t>Individual assessment via trainer meetings and discussions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8430" y="202694"/>
            <a:ext cx="7762143" cy="972000"/>
          </a:xfrm>
        </p:spPr>
        <p:txBody>
          <a:bodyPr>
            <a:normAutofit/>
          </a:bodyPr>
          <a:lstStyle/>
          <a:p>
            <a:r>
              <a:rPr lang="en-US" sz="4000" dirty="0">
                <a:cs typeface="Arial"/>
              </a:rPr>
              <a:t>Learning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A9BC7-D885-4D45-BF8D-213070C3C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" r="8851"/>
          <a:stretch/>
        </p:blipFill>
        <p:spPr>
          <a:xfrm>
            <a:off x="7896314" y="0"/>
            <a:ext cx="4295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6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569691-9622-FE49-BFAB-B04056F74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" t="6831" b="9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B92A46-70CC-4B9C-897C-BBB5B553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ontserrat"/>
                <a:cs typeface="Arial"/>
              </a:rPr>
              <a:t>Buddy Groups</a:t>
            </a:r>
            <a:r>
              <a:rPr lang="bg-BG" dirty="0">
                <a:latin typeface="Montserrat"/>
                <a:cs typeface="Arial"/>
              </a:rPr>
              <a:t> </a:t>
            </a:r>
            <a:r>
              <a:rPr lang="en-US" dirty="0">
                <a:latin typeface="Montserrat"/>
                <a:cs typeface="Arial"/>
              </a:rPr>
              <a:t>and Mentors</a:t>
            </a:r>
            <a:endParaRPr lang="en-US" b="0" dirty="0">
              <a:latin typeface="Montserrat" panose="000005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11465D-DAA4-40F8-81C0-B145305406D4}"/>
              </a:ext>
            </a:extLst>
          </p:cNvPr>
          <p:cNvSpPr txBox="1">
            <a:spLocks/>
          </p:cNvSpPr>
          <p:nvPr/>
        </p:nvSpPr>
        <p:spPr>
          <a:xfrm>
            <a:off x="305291" y="4200167"/>
            <a:ext cx="7399376" cy="1998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20400" indent="-320400" algn="l" defTabSz="9144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648000" indent="-288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84000"/>
              <a:buFont typeface="Arial"/>
              <a:buChar char="•"/>
              <a:tabLst>
                <a:tab pos="301752" algn="l"/>
              </a:tabLst>
              <a:defRPr sz="2800" kern="1200" baseline="0">
                <a:solidFill>
                  <a:srgbClr val="21242C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932400" indent="-198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224000" indent="-176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537200" indent="-176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indent="-320040"/>
            <a:endParaRPr lang="en-US" sz="3200" b="1" dirty="0">
              <a:solidFill>
                <a:schemeClr val="bg1"/>
              </a:solidFill>
              <a:latin typeface="Montserra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22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79DE-C03C-46AA-9EE4-835A832B5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540" y="3429000"/>
            <a:ext cx="9826920" cy="584775"/>
          </a:xfrm>
        </p:spPr>
        <p:txBody>
          <a:bodyPr anchor="ctr">
            <a:noAutofit/>
          </a:bodyPr>
          <a:lstStyle/>
          <a:p>
            <a:r>
              <a:rPr lang="en-US" sz="4400" b="1" dirty="0">
                <a:latin typeface="Montserrat"/>
              </a:rPr>
              <a:t>What does a Holistic Program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5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53356-5705-44ED-97D2-B7E26F8627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1D9DBF-3C94-47B2-820F-3975358E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935C3-5DD9-4E08-9A02-8FCED840C9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1E02D6-53BD-4D2C-A1B2-094464DD3C93}"/>
              </a:ext>
            </a:extLst>
          </p:cNvPr>
          <p:cNvSpPr/>
          <p:nvPr/>
        </p:nvSpPr>
        <p:spPr>
          <a:xfrm>
            <a:off x="0" y="12915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2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39A5E5-AE86-4896-9913-65A819C6586D}"/>
              </a:ext>
            </a:extLst>
          </p:cNvPr>
          <p:cNvSpPr txBox="1">
            <a:spLocks/>
          </p:cNvSpPr>
          <p:nvPr/>
        </p:nvSpPr>
        <p:spPr>
          <a:xfrm>
            <a:off x="2481464" y="1413821"/>
            <a:ext cx="7307353" cy="202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00" baseline="0">
                <a:solidFill>
                  <a:schemeClr val="tx1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>
                <a:solidFill>
                  <a:schemeClr val="bg1"/>
                </a:solidFill>
              </a:rPr>
              <a:t>Hard</a:t>
            </a:r>
            <a:r>
              <a:rPr lang="en-US" sz="4000" b="0">
                <a:solidFill>
                  <a:schemeClr val="bg1"/>
                </a:solidFill>
              </a:rPr>
              <a:t> skills could get you </a:t>
            </a:r>
            <a:r>
              <a:rPr lang="en-US" sz="4000">
                <a:solidFill>
                  <a:schemeClr val="bg1"/>
                </a:solidFill>
              </a:rPr>
              <a:t>hired, </a:t>
            </a:r>
            <a:r>
              <a:rPr lang="en-US" sz="4000" b="0">
                <a:solidFill>
                  <a:schemeClr val="bg1"/>
                </a:solidFill>
              </a:rPr>
              <a:t>but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b="0">
                <a:solidFill>
                  <a:schemeClr val="bg1"/>
                </a:solidFill>
              </a:rPr>
              <a:t>poor </a:t>
            </a:r>
            <a:r>
              <a:rPr lang="en-US" sz="4000">
                <a:solidFill>
                  <a:schemeClr val="bg1"/>
                </a:solidFill>
              </a:rPr>
              <a:t>soft</a:t>
            </a:r>
            <a:r>
              <a:rPr lang="en-US" sz="4000" b="0">
                <a:solidFill>
                  <a:schemeClr val="bg1"/>
                </a:solidFill>
              </a:rPr>
              <a:t> skills could get you </a:t>
            </a:r>
            <a:r>
              <a:rPr lang="en-US" sz="4000">
                <a:solidFill>
                  <a:schemeClr val="bg1"/>
                </a:solidFill>
              </a:rPr>
              <a:t>fired</a:t>
            </a:r>
            <a:r>
              <a:rPr lang="bg-BG" sz="4000">
                <a:solidFill>
                  <a:schemeClr val="bg1"/>
                </a:solidFill>
              </a:rPr>
              <a:t>.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70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34D79B-B64E-455A-88E1-596919C9541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200"/>
              <a:t>Technical interview preparation</a:t>
            </a:r>
          </a:p>
          <a:p>
            <a:r>
              <a:rPr lang="en-US" sz="2200"/>
              <a:t>Personalized feedback and expert review of your CV</a:t>
            </a:r>
          </a:p>
          <a:p>
            <a:r>
              <a:rPr lang="en-US" sz="2200"/>
              <a:t>Participation in our Career Days</a:t>
            </a:r>
          </a:p>
          <a:p>
            <a:r>
              <a:rPr lang="en-US" sz="2200"/>
              <a:t>Bridge to mentors and alumni who share their tested job-hunting strategies</a:t>
            </a:r>
          </a:p>
          <a:p>
            <a:r>
              <a:rPr lang="en-US" sz="2200"/>
              <a:t>Career coaching on your job search strategy and career exploration </a:t>
            </a:r>
          </a:p>
          <a:p>
            <a:r>
              <a:rPr lang="en-US" sz="2200"/>
              <a:t>Tips on how to rock the important first months on the job</a:t>
            </a:r>
          </a:p>
          <a:p>
            <a:endParaRPr lang="en-US" sz="2200"/>
          </a:p>
          <a:p>
            <a:endParaRPr lang="en-US" sz="2200"/>
          </a:p>
          <a:p>
            <a:endParaRPr lang="bg-BG" sz="2200"/>
          </a:p>
        </p:txBody>
      </p:sp>
      <p:pic>
        <p:nvPicPr>
          <p:cNvPr id="6" name="Content Placeholder 5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8948CE11-0074-448F-B244-6D25CA12F68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-243" r="1241" b="-1717"/>
          <a:stretch/>
        </p:blipFill>
        <p:spPr>
          <a:xfrm>
            <a:off x="6192982" y="1620000"/>
            <a:ext cx="5567018" cy="43443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7CC09E-9BFA-40D3-B972-AA8B4F582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ontserrat" panose="00000500000000000000" pitchFamily="2" charset="0"/>
              </a:rPr>
              <a:t>Career Jumpstart Services</a:t>
            </a:r>
            <a:endParaRPr lang="bg-BG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2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Success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06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61241E1-CFD8-4190-9A4F-D0765C452FF1}"/>
              </a:ext>
            </a:extLst>
          </p:cNvPr>
          <p:cNvSpPr txBox="1"/>
          <p:nvPr/>
        </p:nvSpPr>
        <p:spPr>
          <a:xfrm>
            <a:off x="3127432" y="1827884"/>
            <a:ext cx="552894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Montserrat" panose="00000500000000000000" pitchFamily="2" charset="0"/>
              </a:rPr>
              <a:t>∞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2AEC5-41D5-4FEC-A50B-2FFFD96A01EB}"/>
              </a:ext>
            </a:extLst>
          </p:cNvPr>
          <p:cNvSpPr txBox="1"/>
          <p:nvPr/>
        </p:nvSpPr>
        <p:spPr>
          <a:xfrm>
            <a:off x="1104376" y="3303861"/>
            <a:ext cx="95750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0"/>
              </a:rPr>
              <a:t>Telerik Academy Alpha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3639234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88FD921-49BF-4FD2-9194-287516960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9849" y="200728"/>
            <a:ext cx="11406960" cy="973137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Our graduates fuel the teams of: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0D2D-FCAB-41E0-A852-E09229733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251" y="1173865"/>
            <a:ext cx="7918155" cy="52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4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4">
            <a:extLst>
              <a:ext uri="{FF2B5EF4-FFF2-40B4-BE49-F238E27FC236}">
                <a16:creationId xmlns:a16="http://schemas.microsoft.com/office/drawing/2014/main" id="{27EF5177-3959-4EB3-B865-BBFFE2EA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33954"/>
            <a:ext cx="6851942" cy="972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ontserrat" panose="00000500000000000000" pitchFamily="2" charset="0"/>
              </a:rPr>
              <a:t>We are Telerik Academy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0662D-4D10-4DEA-AABB-B580E1AE9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"/>
          <a:stretch/>
        </p:blipFill>
        <p:spPr>
          <a:xfrm>
            <a:off x="7283942" y="-4837"/>
            <a:ext cx="4908058" cy="6884195"/>
          </a:xfrm>
          <a:prstGeom prst="rect">
            <a:avLst/>
          </a:prstGeom>
        </p:spPr>
      </p:pic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EC1E267E-9617-4862-B6DF-5E0A4AF6B81C}"/>
              </a:ext>
            </a:extLst>
          </p:cNvPr>
          <p:cNvSpPr txBox="1">
            <a:spLocks/>
          </p:cNvSpPr>
          <p:nvPr/>
        </p:nvSpPr>
        <p:spPr>
          <a:xfrm>
            <a:off x="432000" y="1402268"/>
            <a:ext cx="6269743" cy="4445134"/>
          </a:xfrm>
          <a:prstGeom prst="rect">
            <a:avLst/>
          </a:prstGeom>
        </p:spPr>
        <p:txBody>
          <a:bodyPr/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3600" kern="1200" spc="-80" baseline="0">
                <a:solidFill>
                  <a:schemeClr val="tx1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800" kern="1200" spc="-80" baseline="0">
                <a:solidFill>
                  <a:srgbClr val="21242C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0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8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Since </a:t>
            </a:r>
            <a:r>
              <a:rPr lang="en-US" sz="2200" b="1" dirty="0"/>
              <a:t>2009 </a:t>
            </a:r>
            <a:r>
              <a:rPr lang="en-US" sz="2200" dirty="0"/>
              <a:t>Telerik Academy has been providing candidates with the skills that the IT sector needs. </a:t>
            </a:r>
            <a:br>
              <a:rPr lang="bg-BG" sz="2200" dirty="0"/>
            </a:br>
            <a:endParaRPr lang="en-US" sz="2200" dirty="0"/>
          </a:p>
          <a:p>
            <a:r>
              <a:rPr lang="en-US" sz="2200" b="1" dirty="0"/>
              <a:t>140,000</a:t>
            </a:r>
            <a:r>
              <a:rPr lang="en-US" sz="2200" dirty="0"/>
              <a:t>-strong community</a:t>
            </a:r>
          </a:p>
          <a:p>
            <a:r>
              <a:rPr lang="en-US" sz="2200" dirty="0"/>
              <a:t>Each year, </a:t>
            </a:r>
            <a:r>
              <a:rPr lang="en-US" sz="2200" b="1" dirty="0"/>
              <a:t>600+</a:t>
            </a:r>
            <a:r>
              <a:rPr lang="en-US" sz="2200" dirty="0"/>
              <a:t> people change or accelerate their careers</a:t>
            </a:r>
          </a:p>
          <a:p>
            <a:r>
              <a:rPr lang="en-US" sz="2200" b="1" dirty="0"/>
              <a:t>99% </a:t>
            </a:r>
            <a:r>
              <a:rPr lang="en-US" sz="2200" dirty="0"/>
              <a:t>of job-seeking Alpha graduates get hired</a:t>
            </a:r>
          </a:p>
          <a:p>
            <a:r>
              <a:rPr lang="en-US" sz="2200" b="1" dirty="0"/>
              <a:t>97% </a:t>
            </a:r>
            <a:r>
              <a:rPr lang="en-US" sz="2200" dirty="0"/>
              <a:t>live in Bulgaria</a:t>
            </a:r>
          </a:p>
          <a:p>
            <a:r>
              <a:rPr lang="en-US" sz="2200" b="1" dirty="0"/>
              <a:t>67% </a:t>
            </a:r>
            <a:r>
              <a:rPr lang="en-US" sz="2200" dirty="0"/>
              <a:t>move on to the next level within their first year on the job</a:t>
            </a:r>
          </a:p>
        </p:txBody>
      </p:sp>
    </p:spTree>
    <p:extLst>
      <p:ext uri="{BB962C8B-B14F-4D97-AF65-F5344CB8AC3E}">
        <p14:creationId xmlns:p14="http://schemas.microsoft.com/office/powerpoint/2010/main" val="64832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solidFill>
                  <a:schemeClr val="bg1"/>
                </a:solidFill>
                <a:latin typeface="Montserra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8430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25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2540" y="2989715"/>
            <a:ext cx="9826920" cy="878569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IT Career = Endless possibilities</a:t>
            </a:r>
          </a:p>
        </p:txBody>
      </p:sp>
    </p:spTree>
    <p:extLst>
      <p:ext uri="{BB962C8B-B14F-4D97-AF65-F5344CB8AC3E}">
        <p14:creationId xmlns:p14="http://schemas.microsoft.com/office/powerpoint/2010/main" val="346866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4">
            <a:extLst>
              <a:ext uri="{FF2B5EF4-FFF2-40B4-BE49-F238E27FC236}">
                <a16:creationId xmlns:a16="http://schemas.microsoft.com/office/drawing/2014/main" id="{27EF5177-3959-4EB3-B865-BBFFE2EA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33954"/>
            <a:ext cx="6851942" cy="972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ontserrat" panose="00000500000000000000" pitchFamily="2" charset="0"/>
              </a:rPr>
              <a:t>Future-proof industry</a:t>
            </a:r>
            <a:endParaRPr lang="en-US" sz="4000" dirty="0">
              <a:highlight>
                <a:srgbClr val="FFFF00"/>
              </a:highlight>
              <a:latin typeface="Montserrat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0662D-4D10-4DEA-AABB-B580E1AE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6" r="26216"/>
          <a:stretch/>
        </p:blipFill>
        <p:spPr>
          <a:xfrm>
            <a:off x="7283942" y="-4837"/>
            <a:ext cx="4908058" cy="6884195"/>
          </a:xfrm>
          <a:prstGeom prst="rect">
            <a:avLst/>
          </a:prstGeom>
        </p:spPr>
      </p:pic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EC1E267E-9617-4862-B6DF-5E0A4AF6B81C}"/>
              </a:ext>
            </a:extLst>
          </p:cNvPr>
          <p:cNvSpPr txBox="1">
            <a:spLocks/>
          </p:cNvSpPr>
          <p:nvPr/>
        </p:nvSpPr>
        <p:spPr>
          <a:xfrm>
            <a:off x="432000" y="1402268"/>
            <a:ext cx="6269743" cy="4445134"/>
          </a:xfrm>
          <a:prstGeom prst="rect">
            <a:avLst/>
          </a:prstGeom>
        </p:spPr>
        <p:txBody>
          <a:bodyPr/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3600" kern="1200" spc="-80" baseline="0">
                <a:solidFill>
                  <a:schemeClr val="tx1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800" kern="1200" spc="-80" baseline="0">
                <a:solidFill>
                  <a:srgbClr val="21242C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0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8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Montserrat" panose="00000500000000000000" pitchFamily="2" charset="0"/>
              </a:rPr>
              <a:t>The IT sector serves the full spectrum of businesses around the world</a:t>
            </a:r>
          </a:p>
          <a:p>
            <a:r>
              <a:rPr lang="en-US" sz="2200" dirty="0">
                <a:latin typeface="Montserrat" panose="00000500000000000000" pitchFamily="2" charset="0"/>
              </a:rPr>
              <a:t>Almost everything around us runs on software, and today, we are even more reliant on it - for work, communication, and leisure time</a:t>
            </a:r>
          </a:p>
          <a:p>
            <a:r>
              <a:rPr lang="en-US" sz="2200" dirty="0">
                <a:latin typeface="Montserrat" panose="00000500000000000000" pitchFamily="2" charset="0"/>
              </a:rPr>
              <a:t>It allows for an easy transition to work from home - you can work from anywhere, if you have a stable internet connection</a:t>
            </a:r>
          </a:p>
          <a:p>
            <a:r>
              <a:rPr lang="en-US" sz="2200" dirty="0">
                <a:latin typeface="Montserrat" panose="00000500000000000000" pitchFamily="2" charset="0"/>
              </a:rPr>
              <a:t>Digital transformation is now imperative for the future of almost every business</a:t>
            </a:r>
          </a:p>
        </p:txBody>
      </p:sp>
    </p:spTree>
    <p:extLst>
      <p:ext uri="{BB962C8B-B14F-4D97-AF65-F5344CB8AC3E}">
        <p14:creationId xmlns:p14="http://schemas.microsoft.com/office/powerpoint/2010/main" val="1499088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57751-316A-4759-9FF5-16E6BC4DD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3"/>
            <a:ext cx="12192000" cy="6858001"/>
          </a:xfrm>
          <a:prstGeom prst="rect">
            <a:avLst/>
          </a:prstGeom>
        </p:spPr>
      </p:pic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C197B532-C855-427F-8B95-7A09EFAA6BB5}"/>
              </a:ext>
            </a:extLst>
          </p:cNvPr>
          <p:cNvSpPr/>
          <p:nvPr/>
        </p:nvSpPr>
        <p:spPr>
          <a:xfrm>
            <a:off x="871391" y="1974653"/>
            <a:ext cx="7665750" cy="4663118"/>
          </a:xfrm>
          <a:prstGeom prst="round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">
              <a:spcBef>
                <a:spcPts val="1000"/>
              </a:spcBef>
              <a:buClr>
                <a:schemeClr val="accent4"/>
              </a:buClr>
              <a:buSzPct val="80000"/>
            </a:pPr>
            <a:r>
              <a:rPr lang="en-US" sz="2200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Whether we're fighting </a:t>
            </a:r>
            <a:r>
              <a:rPr lang="en-US" sz="2200" b="1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climate change </a:t>
            </a:r>
            <a:r>
              <a:rPr lang="en-US" sz="2200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or going to space, everything is moved forward by computers, and we </a:t>
            </a:r>
            <a:r>
              <a:rPr lang="en-US" sz="2200" b="1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don't have enough people who can code</a:t>
            </a:r>
            <a:r>
              <a:rPr lang="en-US" sz="2200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 I learned how to fly a hot air balloon when I was 30,000 feet up and my life was in the balance: </a:t>
            </a:r>
            <a:r>
              <a:rPr lang="en-US" sz="2200" b="1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you can learn skills at any age</a:t>
            </a:r>
            <a:r>
              <a:rPr lang="en-US" sz="2200" i="1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but why wait when we can teach everyone to code now!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FE47D6D-3240-4B4E-924F-8A20C7C10021}"/>
              </a:ext>
            </a:extLst>
          </p:cNvPr>
          <p:cNvSpPr txBox="1">
            <a:spLocks/>
          </p:cNvSpPr>
          <p:nvPr/>
        </p:nvSpPr>
        <p:spPr>
          <a:xfrm>
            <a:off x="5753674" y="5338656"/>
            <a:ext cx="2783467" cy="813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71500" indent="-571500" algn="l" defTabSz="9144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400" kern="1200" baseline="0">
                <a:solidFill>
                  <a:srgbClr val="21242C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defRPr sz="20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defRPr sz="1400" kern="1200" baseline="0">
                <a:solidFill>
                  <a:srgbClr val="21242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Sir Richard Branson, founder Virgin Group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058E30-9E7B-4E6C-8701-AA843B072114}"/>
              </a:ext>
            </a:extLst>
          </p:cNvPr>
          <p:cNvSpPr/>
          <p:nvPr/>
        </p:nvSpPr>
        <p:spPr>
          <a:xfrm>
            <a:off x="152400" y="1712633"/>
            <a:ext cx="59273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i="1" dirty="0">
                <a:solidFill>
                  <a:schemeClr val="bg1"/>
                </a:solidFill>
                <a:ea typeface="Lato Medium" panose="020F0502020204030203" pitchFamily="34" charset="0"/>
                <a:cs typeface="Lato Medium" panose="020F0502020204030203" pitchFamily="34" charset="0"/>
              </a:rPr>
              <a:t>“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3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0204F-A979-44BC-87BB-C1A8344D03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2000" y="1620000"/>
            <a:ext cx="5505450" cy="42608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A developer is someone who has the </a:t>
            </a:r>
            <a:r>
              <a:rPr lang="en-US" sz="2000" b="1" dirty="0"/>
              <a:t>creative and tech skills </a:t>
            </a:r>
            <a:r>
              <a:rPr lang="en-US" sz="2000" dirty="0"/>
              <a:t>to create software programs.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Whether it is for you - If you are ready to </a:t>
            </a:r>
            <a:r>
              <a:rPr lang="en-US" sz="2000" b="1" dirty="0"/>
              <a:t>learn new skills</a:t>
            </a:r>
            <a:r>
              <a:rPr lang="en-US" sz="2000" dirty="0"/>
              <a:t>, you enjoy solving problems working with people on fascinating projects. Then you are off to a good start!</a:t>
            </a:r>
            <a:endParaRPr lang="bg-BG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Still, the best way to find out if it is for you is to </a:t>
            </a:r>
            <a:r>
              <a:rPr lang="en-US" sz="2000" b="1" dirty="0"/>
              <a:t>start</a:t>
            </a:r>
            <a:r>
              <a:rPr lang="en-US" sz="2000" dirty="0"/>
              <a:t> coding.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Let me tell you how it all started for me</a:t>
            </a:r>
            <a:r>
              <a:rPr lang="bg-BG" sz="2000" dirty="0"/>
              <a:t>...</a:t>
            </a:r>
            <a:endParaRPr lang="en-US" sz="2200" dirty="0"/>
          </a:p>
        </p:txBody>
      </p:sp>
      <p:pic>
        <p:nvPicPr>
          <p:cNvPr id="6" name="Content Placeholder 5" descr="A picture containing text, indoor, desk, ceiling&#10;&#10;Description automatically generated">
            <a:extLst>
              <a:ext uri="{FF2B5EF4-FFF2-40B4-BE49-F238E27FC236}">
                <a16:creationId xmlns:a16="http://schemas.microsoft.com/office/drawing/2014/main" id="{F5F2A98D-960D-4E41-8CCE-EE163908D44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r="3289" b="-1"/>
          <a:stretch/>
        </p:blipFill>
        <p:spPr>
          <a:xfrm>
            <a:off x="6300000" y="1620000"/>
            <a:ext cx="5478462" cy="426085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6EBC5-227E-417A-843F-C56F93B4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 anchor="ctr">
            <a:normAutofit/>
          </a:bodyPr>
          <a:lstStyle/>
          <a:p>
            <a:r>
              <a:rPr lang="en-US" sz="4100" dirty="0"/>
              <a:t>Profession: developer… and is it for me?</a:t>
            </a:r>
            <a:endParaRPr lang="en-US" sz="4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17597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75550562-8FF0-4C75-92F5-A5F1FCB294E9}"/>
              </a:ext>
            </a:extLst>
          </p:cNvPr>
          <p:cNvSpPr txBox="1">
            <a:spLocks/>
          </p:cNvSpPr>
          <p:nvPr/>
        </p:nvSpPr>
        <p:spPr>
          <a:xfrm>
            <a:off x="432000" y="1620000"/>
            <a:ext cx="5505450" cy="426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8400" indent="-248400" algn="l" defTabSz="9144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3600" kern="1200" spc="-80" baseline="0">
                <a:solidFill>
                  <a:schemeClr val="tx1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576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/>
              <a:buChar char="•"/>
              <a:tabLst>
                <a:tab pos="301752" algn="l"/>
              </a:tabLst>
              <a:defRPr sz="2800" kern="1200" spc="-80" baseline="0">
                <a:solidFill>
                  <a:srgbClr val="21242C"/>
                </a:solidFill>
                <a:latin typeface="Montserrat" pitchFamily="2" charset="77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788400" indent="-1404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20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1520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8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465200" indent="-1044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2"/>
              </a:buClr>
              <a:buSzPct val="80000"/>
              <a:buFont typeface="Arial" panose="020B0604020202020204" pitchFamily="34" charset="0"/>
              <a:buChar char="•"/>
              <a:defRPr sz="1600" kern="1200" spc="-80" baseline="0">
                <a:solidFill>
                  <a:srgbClr val="21242C"/>
                </a:solidFill>
                <a:latin typeface="Montserrat" pitchFamily="2" charset="77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/>
              <a:t>High demand and salary</a:t>
            </a:r>
            <a:endParaRPr lang="bg-BG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 variety of career options</a:t>
            </a:r>
            <a:endParaRPr lang="bg-BG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Future-proof and valuable skills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Work from anywhere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Chang</a:t>
            </a:r>
            <a:r>
              <a:rPr lang="bg-BG" sz="2400" dirty="0"/>
              <a:t>е</a:t>
            </a:r>
            <a:r>
              <a:rPr lang="en-US" sz="2400" dirty="0"/>
              <a:t> people’s lives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Flex hours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 creative career</a:t>
            </a:r>
            <a:endParaRPr lang="bg-BG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Work collaboratively and individually</a:t>
            </a:r>
            <a:endParaRPr lang="bg-BG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Always learning</a:t>
            </a:r>
            <a:endParaRPr lang="bg-BG" sz="2400" dirty="0"/>
          </a:p>
        </p:txBody>
      </p:sp>
      <p:pic>
        <p:nvPicPr>
          <p:cNvPr id="7" name="Picture 6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0551BA87-37F5-4A43-94A7-1BCD2A1A0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r="11809" b="-1"/>
          <a:stretch/>
        </p:blipFill>
        <p:spPr>
          <a:xfrm>
            <a:off x="6300000" y="1620000"/>
            <a:ext cx="5478462" cy="42608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F45FA-C099-4B1C-AC8E-CB866D33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95999"/>
            <a:ext cx="11160000" cy="9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i="0" u="none" kern="1200" spc="-100" baseline="0">
                <a:latin typeface="Montserrat" pitchFamily="2" charset="77"/>
                <a:ea typeface="Lato Black" panose="020F0502020204030203" pitchFamily="34" charset="0"/>
                <a:cs typeface="Lato Black" panose="020F0502020204030203" pitchFamily="34" charset="0"/>
              </a:rPr>
              <a:t>Endless opportunities – just a few of them</a:t>
            </a:r>
            <a:endParaRPr lang="en-US" sz="4100" b="1" i="0" u="none" kern="1200" spc="-100" baseline="0">
              <a:highlight>
                <a:srgbClr val="FFFF00"/>
              </a:highlight>
              <a:latin typeface="Montserrat" pitchFamily="2" charset="77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2540" y="2989715"/>
            <a:ext cx="10182146" cy="878569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The Telerik Academy</a:t>
            </a:r>
            <a:r>
              <a:rPr lang="bg-BG" dirty="0">
                <a:latin typeface="Montserrat" panose="00000500000000000000" pitchFamily="2" charset="0"/>
              </a:rPr>
              <a:t> </a:t>
            </a:r>
            <a:r>
              <a:rPr lang="en-US" dirty="0">
                <a:latin typeface="Montserrat" panose="00000500000000000000" pitchFamily="2" charset="0"/>
              </a:rPr>
              <a:t>Alpha difference</a:t>
            </a:r>
          </a:p>
        </p:txBody>
      </p:sp>
    </p:spTree>
    <p:extLst>
      <p:ext uri="{BB962C8B-B14F-4D97-AF65-F5344CB8AC3E}">
        <p14:creationId xmlns:p14="http://schemas.microsoft.com/office/powerpoint/2010/main" val="104566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sz="quarter" idx="13"/>
          </p:nvPr>
        </p:nvSpPr>
        <p:spPr>
          <a:xfrm>
            <a:off x="522000" y="2524500"/>
            <a:ext cx="10980000" cy="1809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6-month</a:t>
            </a:r>
            <a:r>
              <a:rPr lang="bg-BG" b="1" dirty="0"/>
              <a:t> </a:t>
            </a:r>
            <a:r>
              <a:rPr lang="en-US" b="1" dirty="0"/>
              <a:t>holistic program</a:t>
            </a:r>
            <a:r>
              <a:rPr lang="en-US" dirty="0"/>
              <a:t> that will equip you with the real-world practical knowledge, and key interpersonal skills tech companies demand.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2000" y="714052"/>
            <a:ext cx="10241426" cy="972000"/>
          </a:xfrm>
        </p:spPr>
        <p:txBody>
          <a:bodyPr anchor="ctr">
            <a:normAutofit/>
          </a:bodyPr>
          <a:lstStyle/>
          <a:p>
            <a:r>
              <a:rPr lang="en-US" dirty="0"/>
              <a:t>What is Telerik Academy Alpha?</a:t>
            </a:r>
          </a:p>
        </p:txBody>
      </p:sp>
    </p:spTree>
    <p:extLst>
      <p:ext uri="{BB962C8B-B14F-4D97-AF65-F5344CB8AC3E}">
        <p14:creationId xmlns:p14="http://schemas.microsoft.com/office/powerpoint/2010/main" val="3553029553"/>
      </p:ext>
    </p:extLst>
  </p:cSld>
  <p:clrMapOvr>
    <a:masterClrMapping/>
  </p:clrMapOvr>
</p:sld>
</file>

<file path=ppt/theme/theme1.xml><?xml version="1.0" encoding="utf-8"?>
<a:theme xmlns:a="http://schemas.openxmlformats.org/drawingml/2006/main" name="telerik-academy-light">
  <a:themeElements>
    <a:clrScheme name="Telerik Academy 2018">
      <a:dk1>
        <a:srgbClr val="283439"/>
      </a:dk1>
      <a:lt1>
        <a:srgbClr val="FFFFFF"/>
      </a:lt1>
      <a:dk2>
        <a:srgbClr val="384361"/>
      </a:dk2>
      <a:lt2>
        <a:srgbClr val="C8CBCE"/>
      </a:lt2>
      <a:accent1>
        <a:srgbClr val="6060E2"/>
      </a:accent1>
      <a:accent2>
        <a:srgbClr val="5CC000"/>
      </a:accent2>
      <a:accent3>
        <a:srgbClr val="FFD128"/>
      </a:accent3>
      <a:accent4>
        <a:srgbClr val="F91934"/>
      </a:accent4>
      <a:accent5>
        <a:srgbClr val="F7931C"/>
      </a:accent5>
      <a:accent6>
        <a:srgbClr val="43A747"/>
      </a:accent6>
      <a:hlink>
        <a:srgbClr val="344CAF"/>
      </a:hlink>
      <a:folHlink>
        <a:srgbClr val="892FB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леди тел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-academy-light" id="{F67D4233-BB18-4DFC-B760-B943CB414778}" vid="{1796F72D-590D-4BA1-B12F-6E7A57454D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4A87BADAFAF74BBA71FD7AC034A652" ma:contentTypeVersion="11" ma:contentTypeDescription="Create a new document." ma:contentTypeScope="" ma:versionID="79db779f4acc2c2a8b83abeaef4c22d5">
  <xsd:schema xmlns:xsd="http://www.w3.org/2001/XMLSchema" xmlns:xs="http://www.w3.org/2001/XMLSchema" xmlns:p="http://schemas.microsoft.com/office/2006/metadata/properties" xmlns:ns1="http://schemas.microsoft.com/sharepoint/v3" xmlns:ns2="85a789e5-8c6f-48dd-9f0b-97ba1f677744" xmlns:ns3="daa3d5ed-050e-47c9-b299-7b71baab931b" targetNamespace="http://schemas.microsoft.com/office/2006/metadata/properties" ma:root="true" ma:fieldsID="786078eea7f8596af497e6d5afb27ada" ns1:_="" ns2:_="" ns3:_="">
    <xsd:import namespace="http://schemas.microsoft.com/sharepoint/v3"/>
    <xsd:import namespace="85a789e5-8c6f-48dd-9f0b-97ba1f677744"/>
    <xsd:import namespace="daa3d5ed-050e-47c9-b299-7b71baab931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789e5-8c6f-48dd-9f0b-97ba1f6777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3d5ed-050e-47c9-b299-7b71baab9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D9D6D8-5A12-439D-B0D5-D94708DC4A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4EF822-C13F-4193-B885-ADB8D918445D}">
  <ds:schemaRefs>
    <ds:schemaRef ds:uri="http://purl.org/dc/elements/1.1/"/>
    <ds:schemaRef ds:uri="http://schemas.microsoft.com/office/infopath/2007/PartnerControls"/>
    <ds:schemaRef ds:uri="daa3d5ed-050e-47c9-b299-7b71baab931b"/>
    <ds:schemaRef ds:uri="http://schemas.microsoft.com/office/2006/metadata/properties"/>
    <ds:schemaRef ds:uri="85a789e5-8c6f-48dd-9f0b-97ba1f677744"/>
    <ds:schemaRef ds:uri="http://schemas.microsoft.com/office/2006/documentManagement/types"/>
    <ds:schemaRef ds:uri="http://schemas.microsoft.com/sharepoint/v3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11A47B2-173F-49C7-8D7C-94D6DE94E963}">
  <ds:schemaRefs>
    <ds:schemaRef ds:uri="85a789e5-8c6f-48dd-9f0b-97ba1f677744"/>
    <ds:schemaRef ds:uri="daa3d5ed-050e-47c9-b299-7b71baab93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636</Words>
  <Application>Microsoft Office PowerPoint</Application>
  <PresentationFormat>Widescreen</PresentationFormat>
  <Paragraphs>93</Paragraphs>
  <Slides>21</Slides>
  <Notes>21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telerik-academy-light</vt:lpstr>
      <vt:lpstr>PowerPoint Presentation</vt:lpstr>
      <vt:lpstr>We are Telerik Academy</vt:lpstr>
      <vt:lpstr>IT Career = Endless possibilities</vt:lpstr>
      <vt:lpstr>Future-proof industry</vt:lpstr>
      <vt:lpstr>PowerPoint Presentation</vt:lpstr>
      <vt:lpstr>Profession: developer… and is it for me?</vt:lpstr>
      <vt:lpstr>Endless opportunities – just a few of them</vt:lpstr>
      <vt:lpstr>The Telerik Academy Alpha difference</vt:lpstr>
      <vt:lpstr>What is Telerik Academy Alpha?</vt:lpstr>
      <vt:lpstr>“The beginning is always the hardest, but Telerik Academy knows the shortest path to your successful IT career.”</vt:lpstr>
      <vt:lpstr>But also…</vt:lpstr>
      <vt:lpstr>Learning Process</vt:lpstr>
      <vt:lpstr>Buddy Groups and Mentors</vt:lpstr>
      <vt:lpstr>PowerPoint Presentation</vt:lpstr>
      <vt:lpstr>PowerPoint Presentation</vt:lpstr>
      <vt:lpstr>Career Jumpstart Services</vt:lpstr>
      <vt:lpstr>Student Success</vt:lpstr>
      <vt:lpstr>PowerPoint Presentation</vt:lpstr>
      <vt:lpstr>Our graduates fuel the teams of: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 Programming in Android with ReactiveX</dc:title>
  <dc:creator>Doncho Minkov</dc:creator>
  <cp:lastModifiedBy>Victor Valtchev</cp:lastModifiedBy>
  <cp:revision>26</cp:revision>
  <dcterms:modified xsi:type="dcterms:W3CDTF">2024-01-02T10:09:57Z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0x010100964A87BADAFAF74BBA71FD7AC034A652</vt:lpwstr>
  </property>
</Properties>
</file>